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903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Icremental_Revenue_%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STBLR-0</c:v>
                </c:pt>
                <c:pt idx="1">
                  <c:v>STBLR-6</c:v>
                </c:pt>
                <c:pt idx="2">
                  <c:v>STBLR-7</c:v>
                </c:pt>
                <c:pt idx="3">
                  <c:v>STCHE-3</c:v>
                </c:pt>
                <c:pt idx="4">
                  <c:v>STCHE-4</c:v>
                </c:pt>
                <c:pt idx="5">
                  <c:v>STCHE-7</c:v>
                </c:pt>
                <c:pt idx="6">
                  <c:v>STCBE-2</c:v>
                </c:pt>
                <c:pt idx="7">
                  <c:v>STMDU-0</c:v>
                </c:pt>
                <c:pt idx="8">
                  <c:v>STMYS-1</c:v>
                </c:pt>
                <c:pt idx="9">
                  <c:v>STMYS-3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139.94999999999999</c:v>
                </c:pt>
                <c:pt idx="1">
                  <c:v>135.43</c:v>
                </c:pt>
                <c:pt idx="2">
                  <c:v>140.6</c:v>
                </c:pt>
                <c:pt idx="3">
                  <c:v>136.78</c:v>
                </c:pt>
                <c:pt idx="4">
                  <c:v>135.74</c:v>
                </c:pt>
                <c:pt idx="5">
                  <c:v>142.66</c:v>
                </c:pt>
                <c:pt idx="6">
                  <c:v>140.13</c:v>
                </c:pt>
                <c:pt idx="7">
                  <c:v>139.16</c:v>
                </c:pt>
                <c:pt idx="8">
                  <c:v>138.99</c:v>
                </c:pt>
                <c:pt idx="9">
                  <c:v>136.59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90-4072-ACD8-B3928008F5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4544575"/>
        <c:axId val="1267646896"/>
      </c:barChart>
      <c:catAx>
        <c:axId val="109454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646896"/>
        <c:crosses val="autoZero"/>
        <c:auto val="1"/>
        <c:lblAlgn val="ctr"/>
        <c:lblOffset val="100"/>
        <c:noMultiLvlLbl val="0"/>
      </c:catAx>
      <c:valAx>
        <c:axId val="126764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544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760109847380187"/>
          <c:y val="0.93722718709241104"/>
          <c:w val="0.64769903762029746"/>
          <c:h val="6.2772812907589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ISU_%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Home Appliances</c:v>
                </c:pt>
                <c:pt idx="1">
                  <c:v>Home Care</c:v>
                </c:pt>
                <c:pt idx="2">
                  <c:v>Combo 1</c:v>
                </c:pt>
                <c:pt idx="3">
                  <c:v>Personal Care</c:v>
                </c:pt>
                <c:pt idx="4">
                  <c:v>Grocery &amp; Staples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588</c:v>
                </c:pt>
                <c:pt idx="1">
                  <c:v>203</c:v>
                </c:pt>
                <c:pt idx="2">
                  <c:v>202</c:v>
                </c:pt>
                <c:pt idx="3">
                  <c:v>31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59-49E9-90A6-C1E6EEDBDF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58398256"/>
        <c:axId val="1267647888"/>
        <c:axId val="0"/>
      </c:bar3DChart>
      <c:catAx>
        <c:axId val="1458398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647888"/>
        <c:crosses val="autoZero"/>
        <c:auto val="1"/>
        <c:lblAlgn val="ctr"/>
        <c:lblOffset val="100"/>
        <c:noMultiLvlLbl val="0"/>
      </c:catAx>
      <c:valAx>
        <c:axId val="1267647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8398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747021907660405"/>
          <c:y val="0.92432970121816183"/>
          <c:w val="0.34698908963608616"/>
          <c:h val="5.44026016924565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Waterproof immersion rod</c:v>
                </c:pt>
                <c:pt idx="1">
                  <c:v>Bulb</c:v>
                </c:pt>
                <c:pt idx="2">
                  <c:v>Double bedsheet set</c:v>
                </c:pt>
                <c:pt idx="3">
                  <c:v>Curtains</c:v>
                </c:pt>
                <c:pt idx="4">
                  <c:v>Home Essentials and product combo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266</c:v>
                </c:pt>
                <c:pt idx="1">
                  <c:v>263</c:v>
                </c:pt>
                <c:pt idx="2">
                  <c:v>258</c:v>
                </c:pt>
                <c:pt idx="3">
                  <c:v>255</c:v>
                </c:pt>
                <c:pt idx="4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5E-49D7-93B5-49173BE1CB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316593776"/>
        <c:axId val="1254762896"/>
        <c:axId val="0"/>
      </c:bar3DChart>
      <c:catAx>
        <c:axId val="1316593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4762896"/>
        <c:crosses val="autoZero"/>
        <c:auto val="1"/>
        <c:lblAlgn val="ctr"/>
        <c:lblOffset val="100"/>
        <c:noMultiLvlLbl val="0"/>
      </c:catAx>
      <c:valAx>
        <c:axId val="1254762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6593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Icremental_Sold_units%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STBLR-1</c:v>
                </c:pt>
                <c:pt idx="1">
                  <c:v>STCHE-1</c:v>
                </c:pt>
                <c:pt idx="2">
                  <c:v>STCBE-4</c:v>
                </c:pt>
                <c:pt idx="3">
                  <c:v>STHYD-1</c:v>
                </c:pt>
                <c:pt idx="4">
                  <c:v>STHYD-3</c:v>
                </c:pt>
                <c:pt idx="5">
                  <c:v>STMLR-0</c:v>
                </c:pt>
                <c:pt idx="6">
                  <c:v>STMYS-0</c:v>
                </c:pt>
                <c:pt idx="7">
                  <c:v>STMYS-2</c:v>
                </c:pt>
                <c:pt idx="8">
                  <c:v>STVSK-3</c:v>
                </c:pt>
                <c:pt idx="9">
                  <c:v>STVSK-4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153.12</c:v>
                </c:pt>
                <c:pt idx="1">
                  <c:v>145.18</c:v>
                </c:pt>
                <c:pt idx="2">
                  <c:v>161.82</c:v>
                </c:pt>
                <c:pt idx="3">
                  <c:v>141.31</c:v>
                </c:pt>
                <c:pt idx="4">
                  <c:v>151.85</c:v>
                </c:pt>
                <c:pt idx="5">
                  <c:v>156.80000000000001</c:v>
                </c:pt>
                <c:pt idx="6">
                  <c:v>150.59</c:v>
                </c:pt>
                <c:pt idx="7">
                  <c:v>140.51</c:v>
                </c:pt>
                <c:pt idx="8">
                  <c:v>136.36000000000001</c:v>
                </c:pt>
                <c:pt idx="9">
                  <c:v>142.35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85-4A4A-8B0E-84A0AE546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4544575"/>
        <c:axId val="1267646896"/>
      </c:barChart>
      <c:catAx>
        <c:axId val="109454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646896"/>
        <c:crosses val="autoZero"/>
        <c:auto val="1"/>
        <c:lblAlgn val="ctr"/>
        <c:lblOffset val="100"/>
        <c:noMultiLvlLbl val="0"/>
      </c:catAx>
      <c:valAx>
        <c:axId val="126764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4544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4760109847380187"/>
          <c:y val="0.93722718709241104"/>
          <c:w val="0.64769903762029746"/>
          <c:h val="6.2772812907589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51ED-4240-A5CA-14AC169F350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51ED-4240-A5CA-14AC169F350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51ED-4240-A5CA-14AC169F3509}"/>
              </c:ext>
            </c:extLst>
          </c:dPt>
          <c:cat>
            <c:strRef>
              <c:f>Sheet1!$A$2:$A$6</c:f>
              <c:strCache>
                <c:ptCount val="5"/>
                <c:pt idx="0">
                  <c:v>500 Cashback</c:v>
                </c:pt>
                <c:pt idx="1">
                  <c:v>BOGOF</c:v>
                </c:pt>
                <c:pt idx="2">
                  <c:v>50 % OFF</c:v>
                </c:pt>
                <c:pt idx="3">
                  <c:v>33 % OFF</c:v>
                </c:pt>
                <c:pt idx="4">
                  <c:v>25 % OFF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91053000</c:v>
                </c:pt>
                <c:pt idx="1">
                  <c:v>69316990</c:v>
                </c:pt>
                <c:pt idx="2">
                  <c:v>-726663</c:v>
                </c:pt>
                <c:pt idx="3">
                  <c:v>-1563356.1599999999</c:v>
                </c:pt>
                <c:pt idx="4">
                  <c:v>-3174514.75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ED-4240-A5CA-14AC169F3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0075008"/>
        <c:axId val="154299056"/>
        <c:axId val="0"/>
      </c:bar3DChart>
      <c:catAx>
        <c:axId val="150075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299056"/>
        <c:crosses val="autoZero"/>
        <c:auto val="1"/>
        <c:lblAlgn val="ctr"/>
        <c:lblOffset val="100"/>
        <c:noMultiLvlLbl val="0"/>
      </c:catAx>
      <c:valAx>
        <c:axId val="15429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75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1D-4D2F-88CF-98727D262B5A}"/>
              </c:ext>
            </c:extLst>
          </c:dPt>
          <c:cat>
            <c:numRef>
              <c:f>Sheet1!$A$2:$A$3</c:f>
              <c:numCache>
                <c:formatCode>0%</c:formatCode>
                <c:ptCount val="2"/>
                <c:pt idx="0">
                  <c:v>0.5</c:v>
                </c:pt>
                <c:pt idx="1">
                  <c:v>0.25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6931</c:v>
                </c:pt>
                <c:pt idx="1">
                  <c:v>-5717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1D-4D2F-88CF-98727D262B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91597087"/>
        <c:axId val="1465264336"/>
      </c:barChart>
      <c:catAx>
        <c:axId val="1291597087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5264336"/>
        <c:crosses val="autoZero"/>
        <c:auto val="1"/>
        <c:lblAlgn val="ctr"/>
        <c:lblOffset val="100"/>
        <c:noMultiLvlLbl val="0"/>
      </c:catAx>
      <c:valAx>
        <c:axId val="146526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1597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Revenue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.00,,&quot;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Cashback &amp; BOGOF</c:v>
                </c:pt>
                <c:pt idx="1">
                  <c:v>Discount Based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346018450</c:v>
                </c:pt>
                <c:pt idx="1">
                  <c:v>226889380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EB-4053-A9A0-8660198639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Sales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numFmt formatCode="#,&quot;k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Cashback &amp; BOGOF</c:v>
                </c:pt>
                <c:pt idx="1">
                  <c:v>Discount Based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574165</c:v>
                </c:pt>
                <c:pt idx="1">
                  <c:v>285611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EB-4053-A9A0-86601986397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652549808"/>
        <c:axId val="1494365216"/>
        <c:axId val="0"/>
      </c:bar3DChart>
      <c:catAx>
        <c:axId val="1652549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4365216"/>
        <c:crosses val="autoZero"/>
        <c:auto val="1"/>
        <c:lblAlgn val="ctr"/>
        <c:lblOffset val="100"/>
        <c:noMultiLvlLbl val="0"/>
      </c:catAx>
      <c:valAx>
        <c:axId val="149436521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549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 after promo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BOGOF</c:v>
                </c:pt>
                <c:pt idx="1">
                  <c:v>33 % OFF</c:v>
                </c:pt>
                <c:pt idx="2">
                  <c:v>500 Cashback</c:v>
                </c:pt>
                <c:pt idx="3">
                  <c:v>25 % OFF</c:v>
                </c:pt>
                <c:pt idx="4">
                  <c:v>50 % OFF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215253</c:v>
                </c:pt>
                <c:pt idx="1">
                  <c:v>90576</c:v>
                </c:pt>
                <c:pt idx="2">
                  <c:v>63180</c:v>
                </c:pt>
                <c:pt idx="3">
                  <c:v>38290</c:v>
                </c:pt>
                <c:pt idx="4">
                  <c:v>28174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B-4A14-809E-0410194645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Sales before promo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BOGOF</c:v>
                </c:pt>
                <c:pt idx="1">
                  <c:v>33 % OFF</c:v>
                </c:pt>
                <c:pt idx="2">
                  <c:v>500 Cashback</c:v>
                </c:pt>
                <c:pt idx="3">
                  <c:v>25 % OFF</c:v>
                </c:pt>
                <c:pt idx="4">
                  <c:v>50 % OFF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58180</c:v>
                </c:pt>
                <c:pt idx="1">
                  <c:v>63321</c:v>
                </c:pt>
                <c:pt idx="2">
                  <c:v>22299</c:v>
                </c:pt>
                <c:pt idx="3">
                  <c:v>44007</c:v>
                </c:pt>
                <c:pt idx="4">
                  <c:v>21243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BAB-4A14-809E-0410194645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0068288"/>
        <c:axId val="154297568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ROI %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BOGOF</c:v>
                </c:pt>
                <c:pt idx="1">
                  <c:v>33 % OFF</c:v>
                </c:pt>
                <c:pt idx="2">
                  <c:v>500 Cashback</c:v>
                </c:pt>
                <c:pt idx="3">
                  <c:v>25 % OFF</c:v>
                </c:pt>
                <c:pt idx="4">
                  <c:v>50 % OFF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-27.2</c:v>
                </c:pt>
                <c:pt idx="1">
                  <c:v>-113.5</c:v>
                </c:pt>
                <c:pt idx="2">
                  <c:v>260.3</c:v>
                </c:pt>
                <c:pt idx="3">
                  <c:v>-201.2</c:v>
                </c:pt>
                <c:pt idx="4">
                  <c:v>15.4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BAB-4A14-809E-0410194645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073088"/>
        <c:axId val="1499855680"/>
      </c:lineChart>
      <c:catAx>
        <c:axId val="15006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297568"/>
        <c:crosses val="autoZero"/>
        <c:auto val="1"/>
        <c:lblAlgn val="ctr"/>
        <c:lblOffset val="100"/>
        <c:noMultiLvlLbl val="0"/>
      </c:catAx>
      <c:valAx>
        <c:axId val="154297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68288"/>
        <c:crosses val="autoZero"/>
        <c:crossBetween val="between"/>
      </c:valAx>
      <c:valAx>
        <c:axId val="149985568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073088"/>
        <c:crosses val="max"/>
        <c:crossBetween val="between"/>
      </c:valAx>
      <c:catAx>
        <c:axId val="1500730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998556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 before promo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Grocery &amp; Staples</c:v>
                </c:pt>
                <c:pt idx="1">
                  <c:v>Home appiliances</c:v>
                </c:pt>
                <c:pt idx="2">
                  <c:v>Home care</c:v>
                </c:pt>
                <c:pt idx="3">
                  <c:v>Combo 1</c:v>
                </c:pt>
                <c:pt idx="4">
                  <c:v>Personal Care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126970</c:v>
                </c:pt>
                <c:pt idx="1">
                  <c:v>14713</c:v>
                </c:pt>
                <c:pt idx="2">
                  <c:v>19764</c:v>
                </c:pt>
                <c:pt idx="3">
                  <c:v>22299</c:v>
                </c:pt>
                <c:pt idx="4">
                  <c:v>25304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9-4CAB-A427-C4CBF97A7B3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sales after promo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Grocery &amp; Staples</c:v>
                </c:pt>
                <c:pt idx="1">
                  <c:v>Home appiliances</c:v>
                </c:pt>
                <c:pt idx="2">
                  <c:v>Home care</c:v>
                </c:pt>
                <c:pt idx="3">
                  <c:v>Combo 1</c:v>
                </c:pt>
                <c:pt idx="4">
                  <c:v>Personal Care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377609</c:v>
                </c:pt>
                <c:pt idx="1">
                  <c:v>107226</c:v>
                </c:pt>
                <c:pt idx="2">
                  <c:v>72207</c:v>
                </c:pt>
                <c:pt idx="3">
                  <c:v>63180</c:v>
                </c:pt>
                <c:pt idx="4">
                  <c:v>31504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59-4CAB-A427-C4CBF97A7B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52510448"/>
        <c:axId val="205086000"/>
      </c:barChart>
      <c:catAx>
        <c:axId val="1652510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086000"/>
        <c:crosses val="autoZero"/>
        <c:auto val="1"/>
        <c:lblAlgn val="ctr"/>
        <c:lblOffset val="100"/>
        <c:noMultiLvlLbl val="0"/>
      </c:catAx>
      <c:valAx>
        <c:axId val="2050860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251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501024783418618"/>
          <c:y val="1.8031627759052021E-2"/>
          <c:w val="0.71388376500647055"/>
          <c:h val="8.34118963309187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77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8C3-4868-8C79-7307AF011AC2}"/>
              </c:ext>
            </c:extLst>
          </c:dPt>
          <c:dPt>
            <c:idx val="1"/>
            <c:bubble3D val="0"/>
            <c:spPr>
              <a:solidFill>
                <a:schemeClr val="accent1">
                  <a:shade val="76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8C3-4868-8C79-7307AF011A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P08</c:v>
                </c:pt>
                <c:pt idx="1">
                  <c:v>P14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1190</c:v>
                </c:pt>
                <c:pt idx="1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A1-41F0-8081-1E373F2EF7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226054489667662"/>
          <c:y val="0.90300123235524155"/>
          <c:w val="0.43313149236627113"/>
          <c:h val="7.50068544348915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Total_revenue before promo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Sankranti</c:v>
                </c:pt>
                <c:pt idx="1">
                  <c:v>Diwali</c:v>
                </c:pt>
              </c:strCache>
            </c:strRef>
          </c:cat>
          <c:val>
            <c:numRef>
              <c:f>Sheet1!$B$2:$B$3</c:f>
              <c:numCache>
                <c:formatCode>#.00,,"M"</c:formatCode>
                <c:ptCount val="2"/>
                <c:pt idx="0">
                  <c:v>58127400</c:v>
                </c:pt>
                <c:pt idx="1">
                  <c:v>82573800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B3-41AF-B057-5717FA1878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Total_revenue after promo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Sankranti</c:v>
                </c:pt>
                <c:pt idx="1">
                  <c:v>Diwali</c:v>
                </c:pt>
              </c:strCache>
            </c:strRef>
          </c:cat>
          <c:val>
            <c:numRef>
              <c:f>Sheet1!$C$2:$C$3</c:f>
              <c:numCache>
                <c:formatCode>#.00,,"M"</c:formatCode>
                <c:ptCount val="2"/>
                <c:pt idx="0">
                  <c:v>140403900</c:v>
                </c:pt>
                <c:pt idx="1">
                  <c:v>207456200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B3-41AF-B057-5717FA1878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458396816"/>
        <c:axId val="1201050544"/>
        <c:axId val="0"/>
      </c:bar3DChart>
      <c:catAx>
        <c:axId val="145839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1050544"/>
        <c:crosses val="autoZero"/>
        <c:auto val="1"/>
        <c:lblAlgn val="ctr"/>
        <c:lblOffset val="100"/>
        <c:noMultiLvlLbl val="0"/>
      </c:catAx>
      <c:valAx>
        <c:axId val="1201050544"/>
        <c:scaling>
          <c:orientation val="minMax"/>
        </c:scaling>
        <c:delete val="0"/>
        <c:axPos val="l"/>
        <c:numFmt formatCode="#.0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8396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7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7.sv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648767" y="2587428"/>
            <a:ext cx="6007862" cy="5112144"/>
          </a:xfrm>
          <a:custGeom>
            <a:avLst/>
            <a:gdLst/>
            <a:ahLst/>
            <a:cxnLst/>
            <a:rect l="l" t="t" r="r" b="b"/>
            <a:pathLst>
              <a:path w="6007862" h="5112144">
                <a:moveTo>
                  <a:pt x="0" y="0"/>
                </a:moveTo>
                <a:lnTo>
                  <a:pt x="6007861" y="0"/>
                </a:lnTo>
                <a:lnTo>
                  <a:pt x="6007861" y="5112144"/>
                </a:lnTo>
                <a:lnTo>
                  <a:pt x="0" y="51121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93914" y="6793849"/>
            <a:ext cx="2742401" cy="2808791"/>
          </a:xfrm>
          <a:custGeom>
            <a:avLst/>
            <a:gdLst/>
            <a:ahLst/>
            <a:cxnLst/>
            <a:rect l="l" t="t" r="r" b="b"/>
            <a:pathLst>
              <a:path w="2742401" h="2808791">
                <a:moveTo>
                  <a:pt x="0" y="0"/>
                </a:moveTo>
                <a:lnTo>
                  <a:pt x="2742402" y="0"/>
                </a:lnTo>
                <a:lnTo>
                  <a:pt x="2742402" y="2808791"/>
                </a:lnTo>
                <a:lnTo>
                  <a:pt x="0" y="2808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93914" y="498196"/>
            <a:ext cx="3327205" cy="1061009"/>
          </a:xfrm>
          <a:custGeom>
            <a:avLst/>
            <a:gdLst/>
            <a:ahLst/>
            <a:cxnLst/>
            <a:rect l="l" t="t" r="r" b="b"/>
            <a:pathLst>
              <a:path w="3327205" h="1061009">
                <a:moveTo>
                  <a:pt x="0" y="0"/>
                </a:moveTo>
                <a:lnTo>
                  <a:pt x="3327205" y="0"/>
                </a:lnTo>
                <a:lnTo>
                  <a:pt x="3327205" y="1061008"/>
                </a:lnTo>
                <a:lnTo>
                  <a:pt x="0" y="10610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209367" y="3162300"/>
            <a:ext cx="10439400" cy="24630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84"/>
              </a:lnSpc>
            </a:pPr>
            <a:r>
              <a:rPr lang="en-US" sz="7060" dirty="0">
                <a:solidFill>
                  <a:srgbClr val="FFFFFF"/>
                </a:solidFill>
                <a:latin typeface="Canva Sans Bold"/>
              </a:rPr>
              <a:t>Sales and Promotion</a:t>
            </a:r>
          </a:p>
          <a:p>
            <a:pPr algn="ctr">
              <a:lnSpc>
                <a:spcPts val="9884"/>
              </a:lnSpc>
            </a:pPr>
            <a:r>
              <a:rPr lang="en-US" sz="7060" dirty="0">
                <a:solidFill>
                  <a:srgbClr val="FFFFFF"/>
                </a:solidFill>
                <a:latin typeface="Canva Sans Bold"/>
              </a:rPr>
              <a:t>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97735" y="6717649"/>
            <a:ext cx="3932188" cy="712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FFFFFF"/>
                </a:solidFill>
                <a:latin typeface="Canva Sans Bold"/>
              </a:rPr>
              <a:t>By Rashi Singla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233" y="555593"/>
            <a:ext cx="15732178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 are the top 2 promotion types that resulted in the highest incremental revenue?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764B1-BD7C-9D16-1013-FC4A80B19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1" y="5295900"/>
            <a:ext cx="5791200" cy="3401723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B1C9854-CDB0-64F5-D90E-B426FB1B0D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487684"/>
              </p:ext>
            </p:extLst>
          </p:nvPr>
        </p:nvGraphicFramePr>
        <p:xfrm>
          <a:off x="10058400" y="2933700"/>
          <a:ext cx="7461898" cy="518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C13D367-0A3A-4971-5B1C-2A6BC5B68F42}"/>
              </a:ext>
            </a:extLst>
          </p:cNvPr>
          <p:cNvSpPr txBox="1"/>
          <p:nvPr/>
        </p:nvSpPr>
        <p:spPr>
          <a:xfrm>
            <a:off x="1143000" y="2702017"/>
            <a:ext cx="8229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TOP 2 Promotion types in terms of their impact on incremental Revenue by BOGOF &amp; 500 Cashback.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These 2 promo types  generate positive IR and other promo types generate negative IR.</a:t>
            </a:r>
            <a:endParaRPr lang="en-IN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233" y="555593"/>
            <a:ext cx="15732178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 are the bottom 2 promotion types in terms of their impact on Incremental Sold units?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64E0469-5932-CB61-11FD-F7CC3BE157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082708"/>
              </p:ext>
            </p:extLst>
          </p:nvPr>
        </p:nvGraphicFramePr>
        <p:xfrm>
          <a:off x="8001000" y="2933700"/>
          <a:ext cx="9525000" cy="2847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B1A020B-0B7B-089B-CFAD-E4B6118417EF}"/>
              </a:ext>
            </a:extLst>
          </p:cNvPr>
          <p:cNvSpPr txBox="1"/>
          <p:nvPr/>
        </p:nvSpPr>
        <p:spPr>
          <a:xfrm>
            <a:off x="2209799" y="6896100"/>
            <a:ext cx="140776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Bottom 2 Promotion types in terms of their impact on incremental sold units by 25% OFF &amp; 50% OFF. </a:t>
            </a:r>
          </a:p>
          <a:p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These 2 promo types create hardly 10 % of sales.</a:t>
            </a:r>
            <a:endParaRPr lang="en-IN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2A34A-16DB-9663-0496-0F3997AD7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505010"/>
            <a:ext cx="4419600" cy="35130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233" y="555593"/>
            <a:ext cx="15732178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Is there a significant difference in the performance of discount - based promotion versus BOGOF or Cashback promotions?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7BBBD-B94F-D3EB-F59E-A4F61293F90A}"/>
              </a:ext>
            </a:extLst>
          </p:cNvPr>
          <p:cNvSpPr txBox="1"/>
          <p:nvPr/>
        </p:nvSpPr>
        <p:spPr>
          <a:xfrm>
            <a:off x="1143000" y="2705100"/>
            <a:ext cx="81534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So, the Cashback &amp; BOGOF Promo type perform better than the Discount based Promo type.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More than half of sales &amp; Revenue is generated by Cashback &amp; BOGOF compared to the discount based types.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BB737-7F62-CD8B-31A5-B9FBD20A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829300"/>
            <a:ext cx="5557846" cy="3165230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4261578-9546-837E-7D4B-3FC509C718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5205206"/>
              </p:ext>
            </p:extLst>
          </p:nvPr>
        </p:nvGraphicFramePr>
        <p:xfrm>
          <a:off x="10387182" y="3695700"/>
          <a:ext cx="6986418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233" y="555593"/>
            <a:ext cx="15732178" cy="137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Which promotions strike the best balance between Incremental Sold units and maintaining healthy margins?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10084-8B5B-1BBA-E50F-313CB3B57BFC}"/>
              </a:ext>
            </a:extLst>
          </p:cNvPr>
          <p:cNvSpPr txBox="1"/>
          <p:nvPr/>
        </p:nvSpPr>
        <p:spPr>
          <a:xfrm>
            <a:off x="762000" y="6515100"/>
            <a:ext cx="86868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best balance between ISU &amp; Margin is created by 500 Cashback promo type. It means this promo type create more revenue comparatively.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lowest margin is generated by 25 % off promo type. (More need to be focused)</a:t>
            </a:r>
            <a:endParaRPr lang="en-IN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1F503-F4EB-E3E9-B711-418CEB38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05100"/>
            <a:ext cx="7677161" cy="3249998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21DFAD1-E457-AF0D-8014-F98EA967D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875142"/>
              </p:ext>
            </p:extLst>
          </p:nvPr>
        </p:nvGraphicFramePr>
        <p:xfrm>
          <a:off x="9448800" y="2705100"/>
          <a:ext cx="81534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93914" y="498196"/>
            <a:ext cx="3327205" cy="1061009"/>
          </a:xfrm>
          <a:custGeom>
            <a:avLst/>
            <a:gdLst/>
            <a:ahLst/>
            <a:cxnLst/>
            <a:rect l="l" t="t" r="r" b="b"/>
            <a:pathLst>
              <a:path w="3327205" h="1061009">
                <a:moveTo>
                  <a:pt x="0" y="0"/>
                </a:moveTo>
                <a:lnTo>
                  <a:pt x="3327205" y="0"/>
                </a:lnTo>
                <a:lnTo>
                  <a:pt x="3327205" y="1061008"/>
                </a:lnTo>
                <a:lnTo>
                  <a:pt x="0" y="106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296123" y="3086100"/>
            <a:ext cx="4309318" cy="6172200"/>
          </a:xfrm>
          <a:custGeom>
            <a:avLst/>
            <a:gdLst/>
            <a:ahLst/>
            <a:cxnLst/>
            <a:rect l="l" t="t" r="r" b="b"/>
            <a:pathLst>
              <a:path w="4309318" h="6172200">
                <a:moveTo>
                  <a:pt x="0" y="0"/>
                </a:moveTo>
                <a:lnTo>
                  <a:pt x="4309318" y="0"/>
                </a:lnTo>
                <a:lnTo>
                  <a:pt x="430931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806860" y="3218036"/>
            <a:ext cx="7733086" cy="371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FFFFFF"/>
                </a:solidFill>
                <a:latin typeface="Canva Sans Bold"/>
              </a:rPr>
              <a:t>Product &amp;</a:t>
            </a:r>
          </a:p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FFFFFF"/>
                </a:solidFill>
                <a:latin typeface="Canva Sans Bold"/>
              </a:rPr>
              <a:t>Category</a:t>
            </a:r>
          </a:p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FFFFFF"/>
                </a:solidFill>
                <a:latin typeface="Canva Sans Bold"/>
              </a:rPr>
              <a:t>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233" y="555593"/>
            <a:ext cx="15732178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Which product categories saw the most significant lift in sales from the promotions?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2608C-DCFB-CA1D-4235-A3DEBCE8B6CC}"/>
              </a:ext>
            </a:extLst>
          </p:cNvPr>
          <p:cNvSpPr txBox="1"/>
          <p:nvPr/>
        </p:nvSpPr>
        <p:spPr>
          <a:xfrm>
            <a:off x="1295400" y="6877049"/>
            <a:ext cx="14554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There is most Significant lift in sales see in Home appliances and Grocery &amp; staples category. It means mostly people love to by home appliance at the time of Festivals. </a:t>
            </a:r>
          </a:p>
          <a:p>
            <a:r>
              <a:rPr lang="en-IN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least significant lift in sales of Personal care product its only 12 % overall(Total) ISU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4D4FB29-4E7A-792B-B3D2-13A3471CA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841593"/>
              </p:ext>
            </p:extLst>
          </p:nvPr>
        </p:nvGraphicFramePr>
        <p:xfrm>
          <a:off x="9809972" y="2234291"/>
          <a:ext cx="8010961" cy="4225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D6FC7C2-563A-9E7B-788A-783230B44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389" y="2628900"/>
            <a:ext cx="8010962" cy="30849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55233" y="555593"/>
            <a:ext cx="15732178" cy="135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Are there specific products that respond exceptionally well or poorly to promotion?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59086-5D63-5C93-E42F-E5385EEDC75B}"/>
              </a:ext>
            </a:extLst>
          </p:cNvPr>
          <p:cNvSpPr txBox="1"/>
          <p:nvPr/>
        </p:nvSpPr>
        <p:spPr>
          <a:xfrm>
            <a:off x="555232" y="2705100"/>
            <a:ext cx="6912367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i="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Chakki</a:t>
            </a:r>
            <a:r>
              <a:rPr lang="en-US" sz="280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Atta (1KG) leads the pack with the highest quantity sold (150K) and ISU% (364.97%). This suggests strong demand and potential for further promotion or upselling.</a:t>
            </a:r>
          </a:p>
          <a:p>
            <a:pPr algn="l"/>
            <a:r>
              <a:rPr lang="en-US" sz="280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Sunflower Oil(1L) and Bulb follow closely with impressive ISU% (around 330% and 625% respectively), indicating good customer reception.</a:t>
            </a:r>
          </a:p>
          <a:p>
            <a:r>
              <a:rPr lang="en-US" sz="280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Body Lotion (200ML) and Dishwash shows the low sales (around 7K and 5K respectively) and negative ISU% requiring immediate attention and strategic changes.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647E4-EE29-55D2-6FD8-D3C6BC40CF77}"/>
              </a:ext>
            </a:extLst>
          </p:cNvPr>
          <p:cNvSpPr txBox="1"/>
          <p:nvPr/>
        </p:nvSpPr>
        <p:spPr>
          <a:xfrm>
            <a:off x="7543800" y="3849144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Perform Exceptional well Products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162F75-FF53-31B0-49B3-6A792A76DF93}"/>
              </a:ext>
            </a:extLst>
          </p:cNvPr>
          <p:cNvSpPr txBox="1"/>
          <p:nvPr/>
        </p:nvSpPr>
        <p:spPr>
          <a:xfrm>
            <a:off x="7848601" y="7307772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Perform Poorly products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8C28F9-48A9-5E5C-580A-C382979B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2829908"/>
            <a:ext cx="6137369" cy="28469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B15422-71C9-E6C0-0499-1990C3C5D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98" y="6224572"/>
            <a:ext cx="6137369" cy="27057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233" y="555593"/>
            <a:ext cx="15732178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 is the correlation between product category and promotion types effectiveness?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CA6FD-C3BD-68EC-8074-8C0F82921759}"/>
              </a:ext>
            </a:extLst>
          </p:cNvPr>
          <p:cNvSpPr txBox="1"/>
          <p:nvPr/>
        </p:nvSpPr>
        <p:spPr>
          <a:xfrm>
            <a:off x="1676399" y="6865975"/>
            <a:ext cx="153162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BOGOF (Buy One, Get One Free) and 50% off discounts are the most prevalent across all categories, except for Combo1. </a:t>
            </a:r>
          </a:p>
          <a:p>
            <a:r>
              <a:rPr lang="en-US" sz="2800" i="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Discounts on Home Appliances and Home Care seem to be more prominent compared to other categories.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BOGOF have a strong emphasis on attracting customers. That’s why highest of Revenue is generated by BOGOF promotion type </a:t>
            </a:r>
            <a:endParaRPr lang="en-US" sz="2800" i="0" dirty="0">
              <a:solidFill>
                <a:schemeClr val="bg1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4C02A-E916-E28B-53CB-B445AA7B8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781300"/>
            <a:ext cx="9996381" cy="32527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8761786" y="2304268"/>
            <a:ext cx="7730581" cy="5678463"/>
          </a:xfrm>
          <a:custGeom>
            <a:avLst/>
            <a:gdLst/>
            <a:ahLst/>
            <a:cxnLst/>
            <a:rect l="l" t="t" r="r" b="b"/>
            <a:pathLst>
              <a:path w="7730581" h="5678463">
                <a:moveTo>
                  <a:pt x="0" y="0"/>
                </a:moveTo>
                <a:lnTo>
                  <a:pt x="7730581" y="0"/>
                </a:lnTo>
                <a:lnTo>
                  <a:pt x="7730581" y="5678464"/>
                </a:lnTo>
                <a:lnTo>
                  <a:pt x="0" y="5678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2830654"/>
            <a:ext cx="7733086" cy="371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FFFFFF"/>
                </a:solidFill>
                <a:latin typeface="Canva Sans Bold"/>
              </a:rPr>
              <a:t>AD-HOC </a:t>
            </a:r>
          </a:p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FFFFFF"/>
                </a:solidFill>
                <a:latin typeface="Canva Sans Bold"/>
              </a:rPr>
              <a:t>Business </a:t>
            </a:r>
          </a:p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FFFFFF"/>
                </a:solidFill>
                <a:latin typeface="Canva Sans Bold"/>
              </a:rPr>
              <a:t>Request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1875442"/>
            <a:ext cx="8888428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Provide a list of products with a base price greater than 500 and that are featured in promo types of ‘BOGOF’.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4360" y="537527"/>
            <a:ext cx="67363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Business Request 1</a:t>
            </a:r>
          </a:p>
        </p:txBody>
      </p:sp>
      <p:sp>
        <p:nvSpPr>
          <p:cNvPr id="5" name="Freeform 5"/>
          <p:cNvSpPr/>
          <p:nvPr/>
        </p:nvSpPr>
        <p:spPr>
          <a:xfrm>
            <a:off x="2249008" y="3698245"/>
            <a:ext cx="4640029" cy="1445255"/>
          </a:xfrm>
          <a:custGeom>
            <a:avLst/>
            <a:gdLst/>
            <a:ahLst/>
            <a:cxnLst/>
            <a:rect l="l" t="t" r="r" b="b"/>
            <a:pathLst>
              <a:path w="4640029" h="1445255">
                <a:moveTo>
                  <a:pt x="0" y="0"/>
                </a:moveTo>
                <a:lnTo>
                  <a:pt x="4640029" y="0"/>
                </a:lnTo>
                <a:lnTo>
                  <a:pt x="4640029" y="1445255"/>
                </a:lnTo>
                <a:lnTo>
                  <a:pt x="0" y="1445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A73E35E-D922-877A-46AF-32245ECE9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783655"/>
              </p:ext>
            </p:extLst>
          </p:nvPr>
        </p:nvGraphicFramePr>
        <p:xfrm>
          <a:off x="9753600" y="3196209"/>
          <a:ext cx="7010400" cy="3471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A83CEC9-E921-9904-87AC-94FCB240BAF8}"/>
              </a:ext>
            </a:extLst>
          </p:cNvPr>
          <p:cNvSpPr txBox="1"/>
          <p:nvPr/>
        </p:nvSpPr>
        <p:spPr>
          <a:xfrm>
            <a:off x="2224944" y="6156616"/>
            <a:ext cx="798585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These are 2 product(</a:t>
            </a:r>
            <a:r>
              <a:rPr lang="en-US" sz="3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Double_Bedsheet_set</a:t>
            </a:r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Waterproof_immersion_rod</a:t>
            </a:r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) that are currently being heavily discounted </a:t>
            </a:r>
            <a:r>
              <a:rPr lang="en-US" sz="32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comparativetly</a:t>
            </a:r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other products</a:t>
            </a:r>
            <a:endParaRPr lang="en-IN" sz="32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93914" y="498196"/>
            <a:ext cx="3327205" cy="1061009"/>
          </a:xfrm>
          <a:custGeom>
            <a:avLst/>
            <a:gdLst/>
            <a:ahLst/>
            <a:cxnLst/>
            <a:rect l="l" t="t" r="r" b="b"/>
            <a:pathLst>
              <a:path w="3327205" h="1061009">
                <a:moveTo>
                  <a:pt x="0" y="0"/>
                </a:moveTo>
                <a:lnTo>
                  <a:pt x="3327205" y="0"/>
                </a:lnTo>
                <a:lnTo>
                  <a:pt x="3327205" y="1061008"/>
                </a:lnTo>
                <a:lnTo>
                  <a:pt x="0" y="106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62291" y="3358280"/>
            <a:ext cx="5717656" cy="5900020"/>
          </a:xfrm>
          <a:custGeom>
            <a:avLst/>
            <a:gdLst/>
            <a:ahLst/>
            <a:cxnLst/>
            <a:rect l="l" t="t" r="r" b="b"/>
            <a:pathLst>
              <a:path w="5717656" h="5900020">
                <a:moveTo>
                  <a:pt x="0" y="0"/>
                </a:moveTo>
                <a:lnTo>
                  <a:pt x="5717656" y="0"/>
                </a:lnTo>
                <a:lnTo>
                  <a:pt x="5717656" y="5900020"/>
                </a:lnTo>
                <a:lnTo>
                  <a:pt x="0" y="5900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7445983" y="929515"/>
            <a:ext cx="3831617" cy="1115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35"/>
              </a:lnSpc>
            </a:pPr>
            <a:r>
              <a:rPr lang="en-US" sz="6668" dirty="0">
                <a:solidFill>
                  <a:srgbClr val="FFFFFF"/>
                </a:solidFill>
                <a:latin typeface="Canva Sans Bold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0703" y="2899403"/>
            <a:ext cx="8537567" cy="6741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7696" lvl="1" indent="-413848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Canva Sans"/>
              </a:rPr>
              <a:t>Problem Statement </a:t>
            </a:r>
          </a:p>
          <a:p>
            <a:pPr marL="827696" lvl="1" indent="-413848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Canva Sans"/>
              </a:rPr>
              <a:t>Objective </a:t>
            </a:r>
          </a:p>
          <a:p>
            <a:pPr marL="827696" lvl="1" indent="-413848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Canva Sans"/>
              </a:rPr>
              <a:t>Analysis</a:t>
            </a:r>
          </a:p>
          <a:p>
            <a:pPr marL="827696" lvl="1" indent="-413848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Canva Sans"/>
              </a:rPr>
              <a:t>Store perfromance Analysis</a:t>
            </a:r>
          </a:p>
          <a:p>
            <a:pPr marL="827696" lvl="1" indent="-413848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Canva Sans"/>
              </a:rPr>
              <a:t>Promotion Type Analysis</a:t>
            </a:r>
          </a:p>
          <a:p>
            <a:pPr marL="827696" lvl="1" indent="-413848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Canva Sans"/>
              </a:rPr>
              <a:t>Product and Category vise Analysis</a:t>
            </a:r>
          </a:p>
          <a:p>
            <a:pPr marL="827696" lvl="1" indent="-413848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Canva Sans"/>
              </a:rPr>
              <a:t>Ad_Hoc_Request</a:t>
            </a:r>
          </a:p>
          <a:p>
            <a:pPr marL="827696" lvl="1" indent="-413848">
              <a:lnSpc>
                <a:spcPts val="5367"/>
              </a:lnSpc>
              <a:buFont typeface="Arial"/>
              <a:buChar char="•"/>
            </a:pPr>
            <a:r>
              <a:rPr lang="en-US" sz="3833">
                <a:solidFill>
                  <a:srgbClr val="FFFFFF"/>
                </a:solidFill>
                <a:latin typeface="Canva Sans"/>
              </a:rPr>
              <a:t>Conculsion</a:t>
            </a:r>
          </a:p>
          <a:p>
            <a:pPr>
              <a:lnSpc>
                <a:spcPts val="5367"/>
              </a:lnSpc>
            </a:pPr>
            <a:endParaRPr lang="en-US" sz="3833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err="1"/>
              <a:t>njdj</a:t>
            </a:r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1893201" y="3508470"/>
            <a:ext cx="5527465" cy="5456646"/>
          </a:xfrm>
          <a:custGeom>
            <a:avLst/>
            <a:gdLst/>
            <a:ahLst/>
            <a:cxnLst/>
            <a:rect l="l" t="t" r="r" b="b"/>
            <a:pathLst>
              <a:path w="5527465" h="5456646">
                <a:moveTo>
                  <a:pt x="0" y="0"/>
                </a:moveTo>
                <a:lnTo>
                  <a:pt x="5527464" y="0"/>
                </a:lnTo>
                <a:lnTo>
                  <a:pt x="5527464" y="5456646"/>
                </a:lnTo>
                <a:lnTo>
                  <a:pt x="0" y="5456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8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8915400" y="3233827"/>
            <a:ext cx="8077200" cy="3052674"/>
          </a:xfrm>
          <a:custGeom>
            <a:avLst/>
            <a:gdLst/>
            <a:ahLst/>
            <a:cxnLst/>
            <a:rect l="l" t="t" r="r" b="b"/>
            <a:pathLst>
              <a:path w="8108504" h="3830398">
                <a:moveTo>
                  <a:pt x="0" y="0"/>
                </a:moveTo>
                <a:lnTo>
                  <a:pt x="8108504" y="0"/>
                </a:lnTo>
                <a:lnTo>
                  <a:pt x="8108504" y="3830398"/>
                </a:lnTo>
                <a:lnTo>
                  <a:pt x="0" y="3830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875442"/>
            <a:ext cx="8888428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Generate a report that provides an overview of the number of stores in each city.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4360" y="537527"/>
            <a:ext cx="67363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Business Request 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53600" y="2389946"/>
            <a:ext cx="6319379" cy="53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dirty="0">
                <a:solidFill>
                  <a:srgbClr val="FFFFFF"/>
                </a:solidFill>
                <a:latin typeface="Canva Sans Bold"/>
              </a:rPr>
              <a:t>Total Sales in each 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9EB1E-2C08-89A1-B7A5-21CD7E1484CC}"/>
              </a:ext>
            </a:extLst>
          </p:cNvPr>
          <p:cNvSpPr txBox="1"/>
          <p:nvPr/>
        </p:nvSpPr>
        <p:spPr>
          <a:xfrm>
            <a:off x="8815733" y="6658072"/>
            <a:ext cx="807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There is a positive relation correlation between the no. of stores in city and its total sales. Its means that the cities with more stores generate highest sales. However, there is also a factor that affect the total sales such as population of city, the average income of resident etc.</a:t>
            </a:r>
            <a:endParaRPr lang="en-IN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73066" y="4006724"/>
            <a:ext cx="8199696" cy="1136776"/>
          </a:xfrm>
          <a:custGeom>
            <a:avLst/>
            <a:gdLst/>
            <a:ahLst/>
            <a:cxnLst/>
            <a:rect l="l" t="t" r="r" b="b"/>
            <a:pathLst>
              <a:path w="8199696" h="1136776">
                <a:moveTo>
                  <a:pt x="0" y="0"/>
                </a:moveTo>
                <a:lnTo>
                  <a:pt x="8199696" y="0"/>
                </a:lnTo>
                <a:lnTo>
                  <a:pt x="8199696" y="1136776"/>
                </a:lnTo>
                <a:lnTo>
                  <a:pt x="0" y="1136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875442"/>
            <a:ext cx="8888428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Generate a report that displays each campaign along with the total revenue generated before and after campaign?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4360" y="537527"/>
            <a:ext cx="67363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Business Request 3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F04BD6C-47EC-8E3E-B215-48242356AA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369578"/>
              </p:ext>
            </p:extLst>
          </p:nvPr>
        </p:nvGraphicFramePr>
        <p:xfrm>
          <a:off x="10439400" y="3543300"/>
          <a:ext cx="67056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AA3CCEE-6EFE-2ACF-6D9F-6BFD08988B2D}"/>
              </a:ext>
            </a:extLst>
          </p:cNvPr>
          <p:cNvSpPr txBox="1"/>
          <p:nvPr/>
        </p:nvSpPr>
        <p:spPr>
          <a:xfrm>
            <a:off x="1118937" y="6053178"/>
            <a:ext cx="9144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Total revenue generated (</a:t>
            </a:r>
            <a:r>
              <a:rPr lang="en-US" sz="2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after_promo</a:t>
            </a:r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 is approximately double the revenue </a:t>
            </a:r>
            <a:r>
              <a:rPr lang="en-US" sz="28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before_promo</a:t>
            </a:r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This suggests that promotion were successful in increasing sales.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ROI of Diwali and Sankranti campaign is 78.8% and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-21.9% resp. </a:t>
            </a:r>
            <a:endParaRPr lang="en-IN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71387" y="3902203"/>
            <a:ext cx="5949278" cy="2482593"/>
          </a:xfrm>
          <a:custGeom>
            <a:avLst/>
            <a:gdLst/>
            <a:ahLst/>
            <a:cxnLst/>
            <a:rect l="l" t="t" r="r" b="b"/>
            <a:pathLst>
              <a:path w="5949278" h="2482593">
                <a:moveTo>
                  <a:pt x="0" y="0"/>
                </a:moveTo>
                <a:lnTo>
                  <a:pt x="5949278" y="0"/>
                </a:lnTo>
                <a:lnTo>
                  <a:pt x="5949278" y="2482594"/>
                </a:lnTo>
                <a:lnTo>
                  <a:pt x="0" y="2482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875442"/>
            <a:ext cx="8888428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Provide a report that calculate the Incremental Sold quantity (ISU%) for each category during the </a:t>
            </a:r>
            <a:r>
              <a:rPr lang="en-US" sz="32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diwali</a:t>
            </a: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campaign.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4360" y="537527"/>
            <a:ext cx="67363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Business Request 4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4381A9F-85F3-6EF9-6EFA-194C66687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988665"/>
              </p:ext>
            </p:extLst>
          </p:nvPr>
        </p:nvGraphicFramePr>
        <p:xfrm>
          <a:off x="9586687" y="2326263"/>
          <a:ext cx="7672613" cy="4777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C0FC151-EE5B-A4A7-E100-DEC49C276726}"/>
              </a:ext>
            </a:extLst>
          </p:cNvPr>
          <p:cNvSpPr txBox="1"/>
          <p:nvPr/>
        </p:nvSpPr>
        <p:spPr>
          <a:xfrm>
            <a:off x="1451334" y="7112457"/>
            <a:ext cx="131790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Home Appliances is the most popular category with a 588 ISU%.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Personal Care and Grocery &amp; staples are least popular category.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These are Top 5 Product(Home Essential, Bulb, Waterproof immersion rod , Curtains, Double Bedsheet) at the time of Diwali most people love to buy.</a:t>
            </a:r>
            <a:endParaRPr lang="en-IN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24000" y="3732980"/>
            <a:ext cx="7065823" cy="1721162"/>
          </a:xfrm>
          <a:custGeom>
            <a:avLst/>
            <a:gdLst/>
            <a:ahLst/>
            <a:cxnLst/>
            <a:rect l="l" t="t" r="r" b="b"/>
            <a:pathLst>
              <a:path w="7065823" h="1721162">
                <a:moveTo>
                  <a:pt x="0" y="0"/>
                </a:moveTo>
                <a:lnTo>
                  <a:pt x="7065823" y="0"/>
                </a:lnTo>
                <a:lnTo>
                  <a:pt x="7065823" y="1721162"/>
                </a:lnTo>
                <a:lnTo>
                  <a:pt x="0" y="172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028700" y="1875442"/>
            <a:ext cx="8888428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Create a report featuring the TOP 5 products, ranked by Incremental Revenue percentage across all campaign.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4360" y="537527"/>
            <a:ext cx="67363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Business Request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27F71-0424-6AF3-AFE4-5E96E1EF957D}"/>
              </a:ext>
            </a:extLst>
          </p:cNvPr>
          <p:cNvSpPr txBox="1"/>
          <p:nvPr/>
        </p:nvSpPr>
        <p:spPr>
          <a:xfrm>
            <a:off x="1524000" y="6210300"/>
            <a:ext cx="760887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These are Top 5 product ranked by Incremental Revenue. Home appliances and Home care products are the most represented categories among the top 5 products. </a:t>
            </a:r>
            <a:endParaRPr lang="en-IN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FB34FA1-1D85-7A4C-97D8-D75E023A47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339846"/>
              </p:ext>
            </p:extLst>
          </p:nvPr>
        </p:nvGraphicFramePr>
        <p:xfrm>
          <a:off x="9698179" y="2400300"/>
          <a:ext cx="7608872" cy="497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06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28700" y="642176"/>
            <a:ext cx="1318694" cy="1594025"/>
          </a:xfrm>
          <a:custGeom>
            <a:avLst/>
            <a:gdLst/>
            <a:ahLst/>
            <a:cxnLst/>
            <a:rect l="l" t="t" r="r" b="b"/>
            <a:pathLst>
              <a:path w="1318694" h="1594025">
                <a:moveTo>
                  <a:pt x="0" y="0"/>
                </a:moveTo>
                <a:lnTo>
                  <a:pt x="1318694" y="0"/>
                </a:lnTo>
                <a:lnTo>
                  <a:pt x="1318694" y="1594025"/>
                </a:lnTo>
                <a:lnTo>
                  <a:pt x="0" y="1594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760422" y="885825"/>
            <a:ext cx="7733086" cy="135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44"/>
              </a:lnSpc>
            </a:pPr>
            <a:r>
              <a:rPr lang="en-US" sz="7960">
                <a:solidFill>
                  <a:srgbClr val="FFFFFF"/>
                </a:solidFill>
                <a:latin typeface="Canva Sans Bold"/>
              </a:rPr>
              <a:t>Conculsion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C085E-20A3-8428-F624-BB14954C2883}"/>
              </a:ext>
            </a:extLst>
          </p:cNvPr>
          <p:cNvSpPr txBox="1"/>
          <p:nvPr/>
        </p:nvSpPr>
        <p:spPr>
          <a:xfrm>
            <a:off x="2347394" y="3390900"/>
            <a:ext cx="138070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Highest Revenue and Sales is generated by BOGOF and cashback offer comparatively discount type offers.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25 % off promo type perform the lowest. Hence, we need to focused on products mainly which product we gave the 25 % off.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There are the personal care products are performed very less in sales may be because of festival season.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best product category of this campaign is home Appliances and home care also this category perform exceptional after the promotion. The 50% of overall sales or revenue is generated by this category.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50% of revenue is generated in Bengaluru, Chennai and Mysuru.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133966" y="3199657"/>
            <a:ext cx="4705097" cy="3887686"/>
          </a:xfrm>
          <a:custGeom>
            <a:avLst/>
            <a:gdLst/>
            <a:ahLst/>
            <a:cxnLst/>
            <a:rect l="l" t="t" r="r" b="b"/>
            <a:pathLst>
              <a:path w="4705097" h="3887686">
                <a:moveTo>
                  <a:pt x="0" y="0"/>
                </a:moveTo>
                <a:lnTo>
                  <a:pt x="4705097" y="0"/>
                </a:lnTo>
                <a:lnTo>
                  <a:pt x="4705097" y="3887686"/>
                </a:lnTo>
                <a:lnTo>
                  <a:pt x="0" y="3887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93914" y="498196"/>
            <a:ext cx="3327205" cy="1061009"/>
          </a:xfrm>
          <a:custGeom>
            <a:avLst/>
            <a:gdLst/>
            <a:ahLst/>
            <a:cxnLst/>
            <a:rect l="l" t="t" r="r" b="b"/>
            <a:pathLst>
              <a:path w="3327205" h="1061009">
                <a:moveTo>
                  <a:pt x="0" y="0"/>
                </a:moveTo>
                <a:lnTo>
                  <a:pt x="3327205" y="0"/>
                </a:lnTo>
                <a:lnTo>
                  <a:pt x="3327205" y="1061008"/>
                </a:lnTo>
                <a:lnTo>
                  <a:pt x="0" y="106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93914" y="3261224"/>
            <a:ext cx="962089" cy="904364"/>
          </a:xfrm>
          <a:custGeom>
            <a:avLst/>
            <a:gdLst/>
            <a:ahLst/>
            <a:cxnLst/>
            <a:rect l="l" t="t" r="r" b="b"/>
            <a:pathLst>
              <a:path w="962089" h="904364">
                <a:moveTo>
                  <a:pt x="0" y="0"/>
                </a:moveTo>
                <a:lnTo>
                  <a:pt x="962089" y="0"/>
                </a:lnTo>
                <a:lnTo>
                  <a:pt x="962089" y="904364"/>
                </a:lnTo>
                <a:lnTo>
                  <a:pt x="0" y="904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72251" y="4422503"/>
            <a:ext cx="1405415" cy="1295537"/>
          </a:xfrm>
          <a:custGeom>
            <a:avLst/>
            <a:gdLst/>
            <a:ahLst/>
            <a:cxnLst/>
            <a:rect l="l" t="t" r="r" b="b"/>
            <a:pathLst>
              <a:path w="1405415" h="1295537">
                <a:moveTo>
                  <a:pt x="0" y="0"/>
                </a:moveTo>
                <a:lnTo>
                  <a:pt x="1405415" y="0"/>
                </a:lnTo>
                <a:lnTo>
                  <a:pt x="1405415" y="1295537"/>
                </a:lnTo>
                <a:lnTo>
                  <a:pt x="0" y="12955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29075" y="6049628"/>
            <a:ext cx="826929" cy="1160400"/>
          </a:xfrm>
          <a:custGeom>
            <a:avLst/>
            <a:gdLst/>
            <a:ahLst/>
            <a:cxnLst/>
            <a:rect l="l" t="t" r="r" b="b"/>
            <a:pathLst>
              <a:path w="826929" h="1160400">
                <a:moveTo>
                  <a:pt x="0" y="0"/>
                </a:moveTo>
                <a:lnTo>
                  <a:pt x="826928" y="0"/>
                </a:lnTo>
                <a:lnTo>
                  <a:pt x="826928" y="1160400"/>
                </a:lnTo>
                <a:lnTo>
                  <a:pt x="0" y="1160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445804" y="7405290"/>
            <a:ext cx="1431862" cy="1431862"/>
          </a:xfrm>
          <a:custGeom>
            <a:avLst/>
            <a:gdLst/>
            <a:ahLst/>
            <a:cxnLst/>
            <a:rect l="l" t="t" r="r" b="b"/>
            <a:pathLst>
              <a:path w="1431862" h="1431862">
                <a:moveTo>
                  <a:pt x="0" y="0"/>
                </a:moveTo>
                <a:lnTo>
                  <a:pt x="1431862" y="0"/>
                </a:lnTo>
                <a:lnTo>
                  <a:pt x="1431862" y="1431862"/>
                </a:lnTo>
                <a:lnTo>
                  <a:pt x="0" y="14318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635766" y="477055"/>
            <a:ext cx="8766033" cy="988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75"/>
              </a:lnSpc>
            </a:pPr>
            <a:r>
              <a:rPr lang="en-US" sz="5768" dirty="0">
                <a:solidFill>
                  <a:srgbClr val="FFFFFF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7293" y="3204074"/>
            <a:ext cx="14153307" cy="1065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2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AtliQ</a:t>
            </a: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Mart, a prominent retail giant , Operates 50 supermarkets </a:t>
            </a:r>
            <a:r>
              <a:rPr lang="en-US" sz="32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accross</a:t>
            </a: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the southern region of India.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35467" y="4602353"/>
            <a:ext cx="14652333" cy="1609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During the festivals periods of </a:t>
            </a:r>
            <a:r>
              <a:rPr lang="en-US" sz="32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diwali</a:t>
            </a: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2023 and </a:t>
            </a:r>
            <a:r>
              <a:rPr lang="en-US" sz="32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sankranti</a:t>
            </a: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2024, </a:t>
            </a:r>
            <a:r>
              <a:rPr lang="en-US" sz="32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AtliQ</a:t>
            </a: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Mart conducted extensive promotions on their </a:t>
            </a:r>
            <a:r>
              <a:rPr lang="en-US" sz="32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Atliq</a:t>
            </a: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branded product </a:t>
            </a:r>
            <a:r>
              <a:rPr lang="en-US" sz="32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accross</a:t>
            </a: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all the 50 stores.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5467" y="6333702"/>
            <a:ext cx="14839107" cy="1065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sales director is seeking a comprehensive analysis to distinguish the success levels of these promotions.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77293" y="7694186"/>
            <a:ext cx="14915307" cy="1054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primary objective is to identify the promotions that performed well and those that did not, enabling informed decision making for the future promotion strategies.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93914" y="498196"/>
            <a:ext cx="3327205" cy="1061009"/>
          </a:xfrm>
          <a:custGeom>
            <a:avLst/>
            <a:gdLst/>
            <a:ahLst/>
            <a:cxnLst/>
            <a:rect l="l" t="t" r="r" b="b"/>
            <a:pathLst>
              <a:path w="3327205" h="1061009">
                <a:moveTo>
                  <a:pt x="0" y="0"/>
                </a:moveTo>
                <a:lnTo>
                  <a:pt x="3327205" y="0"/>
                </a:lnTo>
                <a:lnTo>
                  <a:pt x="3327205" y="1061008"/>
                </a:lnTo>
                <a:lnTo>
                  <a:pt x="0" y="106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802864" y="1800427"/>
            <a:ext cx="1707008" cy="1657350"/>
          </a:xfrm>
          <a:custGeom>
            <a:avLst/>
            <a:gdLst/>
            <a:ahLst/>
            <a:cxnLst/>
            <a:rect l="l" t="t" r="r" b="b"/>
            <a:pathLst>
              <a:path w="1707008" h="1657350">
                <a:moveTo>
                  <a:pt x="0" y="0"/>
                </a:moveTo>
                <a:lnTo>
                  <a:pt x="1707009" y="0"/>
                </a:lnTo>
                <a:lnTo>
                  <a:pt x="1707009" y="1657350"/>
                </a:lnTo>
                <a:lnTo>
                  <a:pt x="0" y="1657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3503033" y="2022716"/>
            <a:ext cx="1895114" cy="1777961"/>
          </a:xfrm>
          <a:custGeom>
            <a:avLst/>
            <a:gdLst/>
            <a:ahLst/>
            <a:cxnLst/>
            <a:rect l="l" t="t" r="r" b="b"/>
            <a:pathLst>
              <a:path w="1895114" h="1777961">
                <a:moveTo>
                  <a:pt x="0" y="0"/>
                </a:moveTo>
                <a:lnTo>
                  <a:pt x="1895114" y="0"/>
                </a:lnTo>
                <a:lnTo>
                  <a:pt x="1895114" y="1777962"/>
                </a:lnTo>
                <a:lnTo>
                  <a:pt x="0" y="1777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021119" y="5813459"/>
            <a:ext cx="1627216" cy="2057400"/>
          </a:xfrm>
          <a:custGeom>
            <a:avLst/>
            <a:gdLst/>
            <a:ahLst/>
            <a:cxnLst/>
            <a:rect l="l" t="t" r="r" b="b"/>
            <a:pathLst>
              <a:path w="1627216" h="2057400">
                <a:moveTo>
                  <a:pt x="0" y="0"/>
                </a:moveTo>
                <a:lnTo>
                  <a:pt x="1627217" y="0"/>
                </a:lnTo>
                <a:lnTo>
                  <a:pt x="162721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1802864" y="5813459"/>
            <a:ext cx="1993381" cy="1583832"/>
          </a:xfrm>
          <a:custGeom>
            <a:avLst/>
            <a:gdLst/>
            <a:ahLst/>
            <a:cxnLst/>
            <a:rect l="l" t="t" r="r" b="b"/>
            <a:pathLst>
              <a:path w="1993381" h="1583832">
                <a:moveTo>
                  <a:pt x="0" y="0"/>
                </a:moveTo>
                <a:lnTo>
                  <a:pt x="1993381" y="0"/>
                </a:lnTo>
                <a:lnTo>
                  <a:pt x="1993381" y="1583831"/>
                </a:lnTo>
                <a:lnTo>
                  <a:pt x="0" y="15838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230881" y="477055"/>
            <a:ext cx="3826238" cy="988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5"/>
              </a:lnSpc>
            </a:pPr>
            <a:r>
              <a:rPr lang="en-US" sz="5768">
                <a:solidFill>
                  <a:srgbClr val="FFFFFF"/>
                </a:solidFill>
                <a:latin typeface="Canva Sans 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57517" y="3800677"/>
            <a:ext cx="6009644" cy="16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Evaluate the success of </a:t>
            </a:r>
            <a:r>
              <a:rPr lang="en-US" sz="3200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AtliQ</a:t>
            </a: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Mart's Diwali 2023 and Sankranti 2024 promotions.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48201" y="3800677"/>
            <a:ext cx="6009644" cy="1058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Identify factors contributing to the effectiveness of each promotion.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57517" y="7742377"/>
            <a:ext cx="6009644" cy="16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Provide insights for informed decision-making in future promotional planning.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05050" y="7650225"/>
            <a:ext cx="6009644" cy="16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</a:pPr>
            <a:r>
              <a:rPr lang="en-US" sz="3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Optimize resource allocation based on the analysis for enhanced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93914" y="498196"/>
            <a:ext cx="3327205" cy="1061009"/>
          </a:xfrm>
          <a:custGeom>
            <a:avLst/>
            <a:gdLst/>
            <a:ahLst/>
            <a:cxnLst/>
            <a:rect l="l" t="t" r="r" b="b"/>
            <a:pathLst>
              <a:path w="3327205" h="1061009">
                <a:moveTo>
                  <a:pt x="0" y="0"/>
                </a:moveTo>
                <a:lnTo>
                  <a:pt x="3327205" y="0"/>
                </a:lnTo>
                <a:lnTo>
                  <a:pt x="3327205" y="1061008"/>
                </a:lnTo>
                <a:lnTo>
                  <a:pt x="0" y="106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4739605" y="1559204"/>
            <a:ext cx="1867597" cy="1755541"/>
          </a:xfrm>
          <a:custGeom>
            <a:avLst/>
            <a:gdLst/>
            <a:ahLst/>
            <a:cxnLst/>
            <a:rect l="l" t="t" r="r" b="b"/>
            <a:pathLst>
              <a:path w="1867597" h="1755541">
                <a:moveTo>
                  <a:pt x="0" y="0"/>
                </a:moveTo>
                <a:lnTo>
                  <a:pt x="1867597" y="0"/>
                </a:lnTo>
                <a:lnTo>
                  <a:pt x="1867597" y="1755541"/>
                </a:lnTo>
                <a:lnTo>
                  <a:pt x="0" y="1755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99572" y="2436975"/>
            <a:ext cx="5341510" cy="5341510"/>
          </a:xfrm>
          <a:custGeom>
            <a:avLst/>
            <a:gdLst/>
            <a:ahLst/>
            <a:cxnLst/>
            <a:rect l="l" t="t" r="r" b="b"/>
            <a:pathLst>
              <a:path w="5341510" h="5341510">
                <a:moveTo>
                  <a:pt x="0" y="0"/>
                </a:moveTo>
                <a:lnTo>
                  <a:pt x="5341510" y="0"/>
                </a:lnTo>
                <a:lnTo>
                  <a:pt x="5341510" y="5341510"/>
                </a:lnTo>
                <a:lnTo>
                  <a:pt x="0" y="5341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806860" y="4130444"/>
            <a:ext cx="7733086" cy="371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4"/>
              </a:lnSpc>
            </a:pPr>
            <a:r>
              <a:rPr lang="en-US" sz="7060" dirty="0">
                <a:solidFill>
                  <a:srgbClr val="FFFFFF"/>
                </a:solidFill>
                <a:latin typeface="Canva Sans Bold"/>
              </a:rPr>
              <a:t>Store</a:t>
            </a:r>
          </a:p>
          <a:p>
            <a:pPr algn="ctr">
              <a:lnSpc>
                <a:spcPts val="9884"/>
              </a:lnSpc>
            </a:pPr>
            <a:r>
              <a:rPr lang="en-US" sz="7060" dirty="0">
                <a:solidFill>
                  <a:srgbClr val="FFFFFF"/>
                </a:solidFill>
                <a:latin typeface="Canva Sans Bold"/>
              </a:rPr>
              <a:t>Performance</a:t>
            </a:r>
          </a:p>
          <a:p>
            <a:pPr algn="ctr">
              <a:lnSpc>
                <a:spcPts val="9884"/>
              </a:lnSpc>
            </a:pPr>
            <a:r>
              <a:rPr lang="en-US" sz="7060" dirty="0">
                <a:solidFill>
                  <a:srgbClr val="FFFFFF"/>
                </a:solidFill>
                <a:latin typeface="Canva Sans Bold"/>
              </a:rPr>
              <a:t>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232" y="555593"/>
            <a:ext cx="16284967" cy="1393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Which are top 10 stores in terms of Incremental Revenue (IR) generated from the promotion?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491527-2162-622A-8803-2C08EA2EE802}"/>
              </a:ext>
            </a:extLst>
          </p:cNvPr>
          <p:cNvSpPr txBox="1"/>
          <p:nvPr/>
        </p:nvSpPr>
        <p:spPr>
          <a:xfrm>
            <a:off x="1175084" y="2400300"/>
            <a:ext cx="8001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Here are the Top 10 stores by generate the Highest Incremental Revenue. Mainly These Stores is Located in Tier 1 cities that is Bangalore , Chennai etc.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most IR is generated by Combo 1 Category product sales all these stores.</a:t>
            </a:r>
            <a:endParaRPr lang="en-IN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69C1B6-F70D-0615-FA4C-FB01580ED3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107469"/>
              </p:ext>
            </p:extLst>
          </p:nvPr>
        </p:nvGraphicFramePr>
        <p:xfrm>
          <a:off x="2034000" y="5396934"/>
          <a:ext cx="8229600" cy="414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C8597BF-CD4B-631D-618F-B63B70D8B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011" y="3086100"/>
            <a:ext cx="4724400" cy="4921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233" y="555593"/>
            <a:ext cx="15732178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Which are Bottom 10 stores when it comes on Incremental Sold units (ISU) during the promotion period?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64964-EE41-C3BD-311D-570A44E74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388" y="3663343"/>
            <a:ext cx="4991107" cy="4909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670C4-06F6-7862-9D21-A8ECA30848FE}"/>
              </a:ext>
            </a:extLst>
          </p:cNvPr>
          <p:cNvSpPr txBox="1"/>
          <p:nvPr/>
        </p:nvSpPr>
        <p:spPr>
          <a:xfrm>
            <a:off x="1219200" y="2505010"/>
            <a:ext cx="94106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Here are the Bottom 10 stores by Incremental Sold units(ISU). Mainly these Stores is Located in Hyderabad, Visakhapatnam etc.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lowest ISU is generated by Personal care Category product sales all these stores.</a:t>
            </a:r>
            <a:endParaRPr lang="en-IN" sz="28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D8DB80F-17D8-225B-FB9E-58D6BF57DA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894314"/>
              </p:ext>
            </p:extLst>
          </p:nvPr>
        </p:nvGraphicFramePr>
        <p:xfrm>
          <a:off x="2034000" y="5396934"/>
          <a:ext cx="8229600" cy="414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5233" y="555593"/>
            <a:ext cx="15732178" cy="209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35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How does the performance of stores vary by city? Are there any common characteristics among the top performing stores that could be leveraged across other stores?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E2F2C5-DA1A-83DC-805B-883155FBBC9E}"/>
              </a:ext>
            </a:extLst>
          </p:cNvPr>
          <p:cNvSpPr txBox="1"/>
          <p:nvPr/>
        </p:nvSpPr>
        <p:spPr>
          <a:xfrm>
            <a:off x="1371600" y="3543300"/>
            <a:ext cx="5486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Total number of stores present in all over cities are 50. 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Top 3 Cities are present the highest no. of stores are in Bengaluru, Chennai and Hyderabad.</a:t>
            </a:r>
          </a:p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top Stores mainly generate their revenue from the combo 1 and grocery category.</a:t>
            </a:r>
          </a:p>
          <a:p>
            <a:r>
              <a:rPr lang="en-IN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Highest ROI % is generated in Madurai and Mysuru city with the same no. of stores.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B0334-3A99-2BFF-7AE7-7554835A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07" y="3771900"/>
            <a:ext cx="912294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93914" y="498196"/>
            <a:ext cx="3327205" cy="1061009"/>
          </a:xfrm>
          <a:custGeom>
            <a:avLst/>
            <a:gdLst/>
            <a:ahLst/>
            <a:cxnLst/>
            <a:rect l="l" t="t" r="r" b="b"/>
            <a:pathLst>
              <a:path w="3327205" h="1061009">
                <a:moveTo>
                  <a:pt x="0" y="0"/>
                </a:moveTo>
                <a:lnTo>
                  <a:pt x="3327205" y="0"/>
                </a:lnTo>
                <a:lnTo>
                  <a:pt x="3327205" y="1061008"/>
                </a:lnTo>
                <a:lnTo>
                  <a:pt x="0" y="10610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1175560" y="2213458"/>
            <a:ext cx="3794361" cy="1641923"/>
          </a:xfrm>
          <a:custGeom>
            <a:avLst/>
            <a:gdLst/>
            <a:ahLst/>
            <a:cxnLst/>
            <a:rect l="l" t="t" r="r" b="b"/>
            <a:pathLst>
              <a:path w="3794361" h="1641923">
                <a:moveTo>
                  <a:pt x="0" y="0"/>
                </a:moveTo>
                <a:lnTo>
                  <a:pt x="3794360" y="0"/>
                </a:lnTo>
                <a:lnTo>
                  <a:pt x="3794360" y="1641923"/>
                </a:lnTo>
                <a:lnTo>
                  <a:pt x="0" y="164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712934" y="4411778"/>
            <a:ext cx="4719611" cy="3260822"/>
          </a:xfrm>
          <a:custGeom>
            <a:avLst/>
            <a:gdLst/>
            <a:ahLst/>
            <a:cxnLst/>
            <a:rect l="l" t="t" r="r" b="b"/>
            <a:pathLst>
              <a:path w="4719611" h="3260822">
                <a:moveTo>
                  <a:pt x="0" y="0"/>
                </a:moveTo>
                <a:lnTo>
                  <a:pt x="4719611" y="0"/>
                </a:lnTo>
                <a:lnTo>
                  <a:pt x="4719611" y="3260822"/>
                </a:lnTo>
                <a:lnTo>
                  <a:pt x="0" y="32608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59024">
            <a:off x="9103749" y="2460477"/>
            <a:ext cx="1875559" cy="1585700"/>
          </a:xfrm>
          <a:custGeom>
            <a:avLst/>
            <a:gdLst/>
            <a:ahLst/>
            <a:cxnLst/>
            <a:rect l="l" t="t" r="r" b="b"/>
            <a:pathLst>
              <a:path w="1875559" h="1585700">
                <a:moveTo>
                  <a:pt x="0" y="0"/>
                </a:moveTo>
                <a:lnTo>
                  <a:pt x="1875559" y="0"/>
                </a:lnTo>
                <a:lnTo>
                  <a:pt x="1875559" y="1585699"/>
                </a:lnTo>
                <a:lnTo>
                  <a:pt x="0" y="1585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806860" y="3218036"/>
            <a:ext cx="7733086" cy="371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FFFFFF"/>
                </a:solidFill>
                <a:latin typeface="Canva Sans Bold"/>
              </a:rPr>
              <a:t>Promotion</a:t>
            </a:r>
          </a:p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FFFFFF"/>
                </a:solidFill>
                <a:latin typeface="Canva Sans Bold"/>
              </a:rPr>
              <a:t>Type</a:t>
            </a:r>
          </a:p>
          <a:p>
            <a:pPr algn="ctr">
              <a:lnSpc>
                <a:spcPts val="9884"/>
              </a:lnSpc>
            </a:pPr>
            <a:r>
              <a:rPr lang="en-US" sz="7060">
                <a:solidFill>
                  <a:srgbClr val="FFFFFF"/>
                </a:solidFill>
                <a:latin typeface="Canva Sans Bold"/>
              </a:rPr>
              <a:t>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1302</Words>
  <Application>Microsoft Office PowerPoint</Application>
  <PresentationFormat>Custom</PresentationFormat>
  <Paragraphs>97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Canva Sans</vt:lpstr>
      <vt:lpstr>Cambria Math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and Promotion Analysis</dc:title>
  <cp:lastModifiedBy>Rashi Singla</cp:lastModifiedBy>
  <cp:revision>10</cp:revision>
  <dcterms:created xsi:type="dcterms:W3CDTF">2006-08-16T00:00:00Z</dcterms:created>
  <dcterms:modified xsi:type="dcterms:W3CDTF">2024-02-25T07:37:28Z</dcterms:modified>
  <dc:identifier>DAF82-GIDIM</dc:identifier>
</cp:coreProperties>
</file>